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notesMasterIdLst>
    <p:notesMasterId r:id="rId12"/>
  </p:notesMasterIdLst>
  <p:sldIdLst>
    <p:sldId id="260" r:id="rId2"/>
    <p:sldId id="259" r:id="rId3"/>
    <p:sldId id="262" r:id="rId4"/>
    <p:sldId id="265" r:id="rId5"/>
    <p:sldId id="266" r:id="rId6"/>
    <p:sldId id="267" r:id="rId7"/>
    <p:sldId id="261" r:id="rId8"/>
    <p:sldId id="268" r:id="rId9"/>
    <p:sldId id="269" r:id="rId10"/>
    <p:sldId id="270" r:id="rId11"/>
  </p:sldIdLst>
  <p:sldSz cx="9144000" cy="6858000" type="screen4x3"/>
  <p:notesSz cx="6858000" cy="9144000"/>
  <p:custDataLst>
    <p:tags r:id="rId1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0489" autoAdjust="0"/>
    <p:restoredTop sz="90929"/>
  </p:normalViewPr>
  <p:slideViewPr>
    <p:cSldViewPr>
      <p:cViewPr>
        <p:scale>
          <a:sx n="75" d="100"/>
          <a:sy n="75" d="100"/>
        </p:scale>
        <p:origin x="-1620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06D170D9-B03C-48B2-98B6-0DC4F60659AF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E3FFEE04-4201-4CC7-AEBC-CAD02C7CEF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903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030F72-3E2B-4889-B91E-55E68FD90B2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7FCC3A1-3FBA-43A8-B512-BCCF7104387D}" type="slidenum">
              <a:rPr lang="en-US" altLang="ru-RU" smtClean="0">
                <a:cs typeface="Arial" charset="0"/>
              </a:rPr>
              <a:pPr/>
              <a:t>2</a:t>
            </a:fld>
            <a:endParaRPr lang="en-US" alt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4059238"/>
            <a:ext cx="7010400" cy="128111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5334000"/>
            <a:ext cx="7010400" cy="89217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9BC5B-2A60-472E-89FE-FCB02D0ACE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962D9-F4B4-4BE0-915F-B3512975E8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19A20-817C-4AF2-BFEE-04DC803992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4267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267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3B92E-7AC0-42AD-8667-23CED1E909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2E8E9-8168-4C89-A333-81D8606FD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EF637-C6B0-4FA8-AF38-824B14CC72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32F91A-B8E6-4547-9854-FFF2FB0B2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B2A39-3059-4664-9C89-2F71CC87AB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C58F44-A6AB-4A0D-BE9C-87F01518F1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6745BD-D434-4AA9-B07F-6A53D497A8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104775"/>
            <a:ext cx="2171700" cy="60674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04775"/>
            <a:ext cx="6362700" cy="60674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A4524-7FF7-483B-891E-3D3F4B4284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104775"/>
            <a:ext cx="70866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752600"/>
            <a:ext cx="8686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8624BD2-59CB-4E67-807C-3AFCE51C76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gif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ctrTitle"/>
          </p:nvPr>
        </p:nvSpPr>
        <p:spPr>
          <a:xfrm>
            <a:off x="228600" y="4059238"/>
            <a:ext cx="7239000" cy="1281112"/>
          </a:xfrm>
          <a:ln w="57150">
            <a:solidFill>
              <a:srgbClr val="7030A0"/>
            </a:solidFill>
          </a:ln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Вещества молекулярного и немолекулярного строения.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Закон постоянства состава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вещества.</a:t>
            </a:r>
            <a:endParaRPr lang="ru-RU" altLang="ru-RU" sz="28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ln>
            <a:solidFill>
              <a:srgbClr val="7030A0"/>
            </a:solidFill>
          </a:ln>
        </p:spPr>
        <p:txBody>
          <a:bodyPr/>
          <a:lstStyle/>
          <a:p>
            <a:pPr algn="ctr" eaLnBrk="1" hangingPunct="1"/>
            <a:r>
              <a:rPr lang="ru-RU" altLang="ru-RU" sz="3200" b="1" dirty="0" smtClean="0">
                <a:solidFill>
                  <a:srgbClr val="002060"/>
                </a:solidFill>
              </a:rPr>
              <a:t>Актуализация знаний</a:t>
            </a: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228600" y="1524000"/>
            <a:ext cx="4800600" cy="4648200"/>
          </a:xfrm>
        </p:spPr>
        <p:txBody>
          <a:bodyPr/>
          <a:lstStyle/>
          <a:p>
            <a:pPr eaLnBrk="1" hangingPunct="1">
              <a:buNone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</a:rPr>
              <a:t>  Признаки химических реакций:</a:t>
            </a:r>
          </a:p>
          <a:p>
            <a:pPr eaLnBrk="1" hangingPunct="1"/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</a:rPr>
              <a:t>изменение цвета;</a:t>
            </a:r>
          </a:p>
          <a:p>
            <a:pPr eaLnBrk="1" hangingPunct="1"/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</a:rPr>
              <a:t>выделение газа;</a:t>
            </a:r>
          </a:p>
          <a:p>
            <a:pPr eaLnBrk="1" hangingPunct="1"/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</a:rPr>
              <a:t>выпадение осадка;</a:t>
            </a:r>
          </a:p>
          <a:p>
            <a:pPr eaLnBrk="1" hangingPunct="1"/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</a:rPr>
              <a:t>растворение осадка;</a:t>
            </a:r>
          </a:p>
          <a:p>
            <a:pPr eaLnBrk="1" hangingPunct="1"/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</a:rPr>
              <a:t>появление запаха;</a:t>
            </a:r>
          </a:p>
          <a:p>
            <a:pPr eaLnBrk="1" hangingPunct="1"/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</a:rPr>
              <a:t>излучение света;</a:t>
            </a:r>
          </a:p>
          <a:p>
            <a:pPr eaLnBrk="1" hangingPunct="1"/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</a:rPr>
              <a:t>выделение или поглощение теплоты.</a:t>
            </a:r>
          </a:p>
          <a:p>
            <a:pPr eaLnBrk="1" hangingPunct="1"/>
            <a:endParaRPr lang="ru-RU" altLang="ru-RU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eaLnBrk="1" hangingPunct="1"/>
            <a:endParaRPr lang="ru-RU" altLang="ru-RU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524000"/>
            <a:ext cx="4267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 smtClean="0">
                <a:solidFill>
                  <a:srgbClr val="002060"/>
                </a:solidFill>
              </a:rPr>
              <a:t>Актуализация знаний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www.PresentationPro.com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371600"/>
            <a:ext cx="8001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www.PresentationPro.com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0668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www.PresentationPro.com</a:t>
            </a:r>
            <a:endParaRPr lang="en-US" dirty="0"/>
          </a:p>
        </p:txBody>
      </p:sp>
      <p:pic>
        <p:nvPicPr>
          <p:cNvPr id="3074" name="Picture 2" descr="G:\1 диск\10 класс Химия Габриелян\типы-кристаллических-решето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33400"/>
            <a:ext cx="8763000" cy="6024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www.PresentationPro.com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371600"/>
            <a:ext cx="7848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</a:rPr>
              <a:t>Закон сохранения массы вещества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3581400"/>
            <a:ext cx="4343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28601" y="1447800"/>
            <a:ext cx="2438399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7086600" y="1447800"/>
            <a:ext cx="1905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6934200" y="373380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Лавуазье </a:t>
            </a:r>
          </a:p>
          <a:p>
            <a:pPr algn="ctr"/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Антуан Лоран</a:t>
            </a:r>
          </a:p>
          <a:p>
            <a:pPr algn="ctr"/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(1743-1794)</a:t>
            </a:r>
            <a:endParaRPr lang="ru-RU" sz="1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3429001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Ломоносов Михаил </a:t>
            </a:r>
          </a:p>
          <a:p>
            <a:pPr algn="ctr"/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Васильевич</a:t>
            </a:r>
          </a:p>
          <a:p>
            <a:pPr algn="ctr"/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(1711-1765)</a:t>
            </a:r>
          </a:p>
          <a:p>
            <a:endParaRPr lang="ru-RU" sz="1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71800" y="1676400"/>
            <a:ext cx="376699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Масса веществ, вступивших в 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химическую реакцию, равна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массе веществ, получившихся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в результате реакции.</a:t>
            </a:r>
          </a:p>
          <a:p>
            <a:pPr algn="ctr"/>
            <a:r>
              <a:rPr lang="ru-RU" sz="1800" b="1" dirty="0" smtClean="0">
                <a:solidFill>
                  <a:srgbClr val="0070C0"/>
                </a:solidFill>
              </a:rPr>
              <a:t>(Ломоносов М.В., 1748 г.;</a:t>
            </a:r>
          </a:p>
          <a:p>
            <a:pPr algn="ctr"/>
            <a:r>
              <a:rPr lang="ru-RU" sz="1800" b="1" dirty="0" smtClean="0">
                <a:solidFill>
                  <a:srgbClr val="0070C0"/>
                </a:solidFill>
              </a:rPr>
              <a:t>Лавуазье А.Л., 1789г.)</a:t>
            </a:r>
            <a:endParaRPr lang="ru-RU" sz="1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advTm="4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www.PresentationPro.com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1" y="609600"/>
            <a:ext cx="693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8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Закон постоянства состава вещества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0"/>
            <a:ext cx="320040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81000" y="57150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Жозеф Луи Пруст</a:t>
            </a:r>
          </a:p>
          <a:p>
            <a:pPr algn="ctr"/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(1754-1826)</a:t>
            </a:r>
            <a:endParaRPr lang="ru-RU" sz="1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33800" y="1600200"/>
            <a:ext cx="5257800" cy="190821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Каждое химически чистое вещество  имеет 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постоянный качественный и 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количественный состав, который не зависит 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от способа получения вещества .</a:t>
            </a:r>
          </a:p>
          <a:p>
            <a:pPr algn="ctr"/>
            <a:r>
              <a:rPr lang="ru-RU" sz="1800" b="1" dirty="0" smtClean="0">
                <a:solidFill>
                  <a:srgbClr val="0070C0"/>
                </a:solidFill>
              </a:rPr>
              <a:t>(Ж.Л.Пруст . 1808г.)</a:t>
            </a:r>
            <a:endParaRPr lang="ru-RU" sz="18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5000" y="3810000"/>
            <a:ext cx="3276600" cy="2585323"/>
          </a:xfrm>
          <a:prstGeom prst="rect">
            <a:avLst/>
          </a:prstGeom>
          <a:solidFill>
            <a:srgbClr val="FFFF00"/>
          </a:solidFill>
          <a:ln>
            <a:solidFill>
              <a:srgbClr val="7030A0"/>
            </a:solidFill>
            <a:prstDash val="lgDashDot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800" b="1" i="1" dirty="0" smtClean="0">
                <a:solidFill>
                  <a:schemeClr val="accent6">
                    <a:lumMod val="75000"/>
                  </a:schemeClr>
                </a:solidFill>
              </a:rPr>
              <a:t>«Свойства истинных соединений неизменны,</a:t>
            </a:r>
          </a:p>
          <a:p>
            <a:pPr algn="ctr"/>
            <a:r>
              <a:rPr lang="ru-RU" sz="1800" b="1" i="1" dirty="0" smtClean="0">
                <a:solidFill>
                  <a:schemeClr val="accent6">
                    <a:lumMod val="75000"/>
                  </a:schemeClr>
                </a:solidFill>
              </a:rPr>
              <a:t> как и соотношения их составных частей... </a:t>
            </a:r>
          </a:p>
          <a:p>
            <a:pPr algn="ctr"/>
            <a:r>
              <a:rPr lang="ru-RU" sz="1800" b="1" i="1" dirty="0" smtClean="0">
                <a:solidFill>
                  <a:schemeClr val="accent6">
                    <a:lumMod val="75000"/>
                  </a:schemeClr>
                </a:solidFill>
              </a:rPr>
              <a:t>Японская киноварь имеет такой же </a:t>
            </a:r>
          </a:p>
          <a:p>
            <a:pPr algn="ctr"/>
            <a:r>
              <a:rPr lang="ru-RU" sz="1800" b="1" i="1" dirty="0" smtClean="0">
                <a:solidFill>
                  <a:schemeClr val="accent6">
                    <a:lumMod val="75000"/>
                  </a:schemeClr>
                </a:solidFill>
              </a:rPr>
              <a:t>относительный состав, как и испанская»- писал он в своих трудах.</a:t>
            </a:r>
            <a:endParaRPr lang="ru-RU" sz="18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810000"/>
            <a:ext cx="2286001" cy="2667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3429000" y="6400800"/>
            <a:ext cx="220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Киноварь японская</a:t>
            </a:r>
            <a:endParaRPr lang="ru-RU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www.PresentationPro.com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362200" y="60960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Закон Авогадро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1219200"/>
            <a:ext cx="4800600" cy="535305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5257800"/>
            <a:ext cx="2667000" cy="1066800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ffectLst/>
          <a:scene3d>
            <a:camera prst="isometricOffAxis1Right"/>
            <a:lightRig rig="threePt" dir="t"/>
          </a:scene3d>
          <a:sp3d>
            <a:bevelT prst="angle"/>
          </a:sp3d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1219200"/>
            <a:ext cx="2743200" cy="2667000"/>
          </a:xfrm>
          <a:prstGeom prst="rect">
            <a:avLst/>
          </a:prstGeom>
          <a:noFill/>
          <a:ln w="76200">
            <a:solidFill>
              <a:srgbClr val="00B05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TextBox 6"/>
          <p:cNvSpPr txBox="1"/>
          <p:nvPr/>
        </p:nvSpPr>
        <p:spPr>
          <a:xfrm>
            <a:off x="228600" y="3810001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err="1" smtClean="0">
                <a:solidFill>
                  <a:schemeClr val="accent6">
                    <a:lumMod val="75000"/>
                  </a:schemeClr>
                </a:solidFill>
              </a:rPr>
              <a:t>Амедео</a:t>
            </a: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 Авогадро </a:t>
            </a:r>
          </a:p>
          <a:p>
            <a:pPr algn="ctr"/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(1776-1856)</a:t>
            </a:r>
            <a:endParaRPr lang="ru-RU" sz="1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lum bright="35000"/>
          </a:blip>
          <a:srcRect/>
          <a:stretch>
            <a:fillRect/>
          </a:stretch>
        </p:blipFill>
        <p:spPr bwMode="auto">
          <a:xfrm>
            <a:off x="6172200" y="304800"/>
            <a:ext cx="2971800" cy="838200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ffectLst/>
          <a:scene3d>
            <a:camera prst="isometricOffAxis2Lef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b="1" kern="1200" dirty="0" smtClean="0">
                <a:solidFill>
                  <a:srgbClr val="002060"/>
                </a:solidFill>
              </a:rPr>
              <a:t>Дальтониды и Бертоллиды 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781800" y="1371600"/>
            <a:ext cx="2362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477000" y="4038601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002060"/>
                </a:solidFill>
              </a:rPr>
              <a:t>Клод Луи Бертолле</a:t>
            </a:r>
          </a:p>
          <a:p>
            <a:pPr algn="ctr"/>
            <a:r>
              <a:rPr lang="ru-RU" sz="1800" b="1" dirty="0" smtClean="0">
                <a:solidFill>
                  <a:srgbClr val="002060"/>
                </a:solidFill>
              </a:rPr>
              <a:t>(1748-1822)</a:t>
            </a: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219200"/>
            <a:ext cx="2057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0" y="2971801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002060"/>
                </a:solidFill>
              </a:rPr>
              <a:t>Джон Дальтон</a:t>
            </a:r>
          </a:p>
          <a:p>
            <a:pPr algn="ctr"/>
            <a:r>
              <a:rPr lang="ru-RU" sz="1800" b="1" dirty="0" smtClean="0">
                <a:solidFill>
                  <a:srgbClr val="002060"/>
                </a:solidFill>
              </a:rPr>
              <a:t>(1766-1844)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733800"/>
            <a:ext cx="228600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1" y="601980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Жозеф Луи Пруст</a:t>
            </a:r>
          </a:p>
          <a:p>
            <a:pPr algn="ctr"/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(1754-1826)</a:t>
            </a:r>
            <a:endParaRPr lang="ru-RU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0" y="1600200"/>
            <a:ext cx="2667000" cy="33855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Вещества (по строению)</a:t>
            </a:r>
            <a:endParaRPr lang="ru-RU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57400" y="2362200"/>
            <a:ext cx="2209800" cy="584775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молекулярные,</a:t>
            </a:r>
          </a:p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или </a:t>
            </a:r>
            <a:r>
              <a:rPr lang="ru-RU" sz="1600" dirty="0" smtClean="0">
                <a:solidFill>
                  <a:srgbClr val="C00000"/>
                </a:solidFill>
              </a:rPr>
              <a:t>дальтониды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48200" y="2362201"/>
            <a:ext cx="2133600" cy="584775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немолекулярные,</a:t>
            </a:r>
          </a:p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или </a:t>
            </a:r>
            <a:r>
              <a:rPr lang="ru-RU" sz="1600" dirty="0" smtClean="0">
                <a:solidFill>
                  <a:srgbClr val="C00000"/>
                </a:solidFill>
              </a:rPr>
              <a:t>бертоллиды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2000" y="29718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(имеют переменный состав)</a:t>
            </a:r>
            <a:endParaRPr lang="ru-RU" sz="16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905000" y="2971800"/>
            <a:ext cx="259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(имеют постоянный состав,</a:t>
            </a:r>
          </a:p>
          <a:p>
            <a:pPr algn="ctr"/>
            <a:r>
              <a:rPr lang="ru-RU" sz="1600" dirty="0" smtClean="0"/>
              <a:t>кроме полимеров)</a:t>
            </a:r>
            <a:endParaRPr lang="ru-RU" sz="1600" dirty="0"/>
          </a:p>
        </p:txBody>
      </p:sp>
      <p:cxnSp>
        <p:nvCxnSpPr>
          <p:cNvPr id="24" name="Прямая со стрелкой 23"/>
          <p:cNvCxnSpPr>
            <a:stCxn id="15" idx="2"/>
          </p:cNvCxnSpPr>
          <p:nvPr/>
        </p:nvCxnSpPr>
        <p:spPr>
          <a:xfrm rot="16200000" flipH="1">
            <a:off x="4988926" y="1331327"/>
            <a:ext cx="423448" cy="1638301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15" idx="2"/>
            <a:endCxn id="16" idx="0"/>
          </p:cNvCxnSpPr>
          <p:nvPr/>
        </p:nvCxnSpPr>
        <p:spPr>
          <a:xfrm rot="5400000">
            <a:off x="3560177" y="1540877"/>
            <a:ext cx="423446" cy="121920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133600" y="3810000"/>
            <a:ext cx="2133600" cy="1815882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вещества с </a:t>
            </a:r>
            <a:r>
              <a:rPr lang="ru-RU" sz="1600" b="1" dirty="0" smtClean="0">
                <a:solidFill>
                  <a:srgbClr val="C00000"/>
                </a:solidFill>
              </a:rPr>
              <a:t>молекулярной </a:t>
            </a:r>
          </a:p>
          <a:p>
            <a:pPr algn="ctr"/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кристаллической решеткой </a:t>
            </a:r>
            <a:endParaRPr lang="en-US" sz="1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US" sz="1600" b="1" dirty="0" err="1" smtClean="0">
                <a:solidFill>
                  <a:schemeClr val="accent6">
                    <a:lumMod val="75000"/>
                  </a:schemeClr>
                </a:solidFill>
              </a:rPr>
              <a:t>Cl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b="1" baseline="-25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,  N</a:t>
            </a:r>
            <a:r>
              <a:rPr lang="en-US" sz="1600" b="1" baseline="-25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 , H</a:t>
            </a:r>
            <a:r>
              <a:rPr lang="en-US" sz="1600" b="1" baseline="-25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, NH</a:t>
            </a:r>
            <a:r>
              <a:rPr lang="en-US" sz="1600" b="1" baseline="-25000" dirty="0" smtClean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, CH</a:t>
            </a:r>
            <a:r>
              <a:rPr lang="en-US" sz="1600" b="1" baseline="-25000" dirty="0" smtClean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,</a:t>
            </a:r>
          </a:p>
          <a:p>
            <a:pPr algn="ctr"/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CH</a:t>
            </a:r>
            <a:r>
              <a:rPr lang="en-US" sz="1600" b="1" baseline="-25000" dirty="0" smtClean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COOH, P</a:t>
            </a:r>
            <a:r>
              <a:rPr lang="en-US" sz="1600" b="1" baseline="-25000" dirty="0" smtClean="0">
                <a:solidFill>
                  <a:schemeClr val="accent6">
                    <a:lumMod val="75000"/>
                  </a:schemeClr>
                </a:solidFill>
              </a:rPr>
              <a:t>4</a:t>
            </a:r>
            <a:endParaRPr lang="ru-RU" sz="1600" b="1" baseline="-25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495801" y="3810001"/>
            <a:ext cx="990599" cy="1323439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атомные</a:t>
            </a:r>
            <a:endParaRPr lang="ru-RU" sz="1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SiO</a:t>
            </a:r>
            <a:r>
              <a:rPr lang="en-US" sz="1600" b="1" baseline="-25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P,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алмаз,</a:t>
            </a:r>
          </a:p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графит</a:t>
            </a:r>
          </a:p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ru-RU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105400" y="5562600"/>
            <a:ext cx="1676400" cy="584775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металлические</a:t>
            </a:r>
          </a:p>
          <a:p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Cu, Ca, Fe, </a:t>
            </a:r>
            <a:r>
              <a:rPr lang="en-US" sz="1600" b="1" dirty="0" err="1" smtClean="0">
                <a:solidFill>
                  <a:schemeClr val="accent6">
                    <a:lumMod val="75000"/>
                  </a:schemeClr>
                </a:solidFill>
              </a:rPr>
              <a:t>Mn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19801" y="4648200"/>
            <a:ext cx="1905000" cy="584775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ионные  </a:t>
            </a:r>
            <a:r>
              <a:rPr lang="en-US" sz="1600" b="1" dirty="0" smtClean="0">
                <a:solidFill>
                  <a:srgbClr val="C00000"/>
                </a:solidFill>
              </a:rPr>
              <a:t> 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r>
              <a:rPr lang="en-US" sz="1600" b="1" dirty="0" smtClean="0">
                <a:solidFill>
                  <a:srgbClr val="002060"/>
                </a:solidFill>
              </a:rPr>
              <a:t>KOH, CuSO</a:t>
            </a:r>
            <a:r>
              <a:rPr lang="en-US" sz="1600" b="1" baseline="-25000" dirty="0" smtClean="0">
                <a:solidFill>
                  <a:srgbClr val="002060"/>
                </a:solidFill>
              </a:rPr>
              <a:t>4</a:t>
            </a:r>
            <a:endParaRPr lang="ru-RU" sz="1600" b="1" baseline="-25000" dirty="0">
              <a:solidFill>
                <a:srgbClr val="002060"/>
              </a:solidFill>
            </a:endParaRPr>
          </a:p>
        </p:txBody>
      </p:sp>
      <p:cxnSp>
        <p:nvCxnSpPr>
          <p:cNvPr id="46" name="Прямая со стрелкой 45"/>
          <p:cNvCxnSpPr>
            <a:stCxn id="20" idx="0"/>
          </p:cNvCxnSpPr>
          <p:nvPr/>
        </p:nvCxnSpPr>
        <p:spPr>
          <a:xfrm rot="16200000" flipH="1" flipV="1">
            <a:off x="5029200" y="3124202"/>
            <a:ext cx="838202" cy="533398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rot="16200000" flipH="1">
            <a:off x="4572000" y="4191001"/>
            <a:ext cx="2514601" cy="22860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stCxn id="20" idx="0"/>
            <a:endCxn id="44" idx="0"/>
          </p:cNvCxnSpPr>
          <p:nvPr/>
        </p:nvCxnSpPr>
        <p:spPr>
          <a:xfrm rot="16200000" flipH="1">
            <a:off x="5505450" y="3181350"/>
            <a:ext cx="1676400" cy="1257301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stCxn id="21" idx="0"/>
            <a:endCxn id="38" idx="0"/>
          </p:cNvCxnSpPr>
          <p:nvPr/>
        </p:nvCxnSpPr>
        <p:spPr>
          <a:xfrm rot="16200000" flipH="1">
            <a:off x="2781300" y="3390900"/>
            <a:ext cx="838200" cy="1588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MOVIE_LOOPED_PLAYBACK" val="1"/>
  <p:tag name="GENSWF_OUTPUT_FILE_NAME" val="PPP_SBUSC_TXT_3D_Graph_Increasing"/>
  <p:tag name="GENSWF_MOVIE_ONCLICK_URL" val="http://"/>
  <p:tag name="GENSWF_MOVIE_PRESENTATION_END_URL" val="http://"/>
</p:tagLst>
</file>

<file path=ppt/theme/theme1.xml><?xml version="1.0" encoding="utf-8"?>
<a:theme xmlns:a="http://schemas.openxmlformats.org/drawingml/2006/main" name="PPP_SEDUC_TXT_Molecule_Structur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PPP_SEDUC_TXT_Molecule_Structure</Template>
  <TotalTime>1346</TotalTime>
  <Words>252</Words>
  <Application>Microsoft Office PowerPoint</Application>
  <PresentationFormat>Экран (4:3)</PresentationFormat>
  <Paragraphs>75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PPP_SEDUC_TXT_Molecule_Structure</vt:lpstr>
      <vt:lpstr>Вещества молекулярного и немолекулярного строения.  Закон постоянства состава вещества.</vt:lpstr>
      <vt:lpstr>Актуализация знаний</vt:lpstr>
      <vt:lpstr>Актуализация знаний</vt:lpstr>
      <vt:lpstr>Презентация PowerPoint</vt:lpstr>
      <vt:lpstr>Презентация PowerPoint</vt:lpstr>
      <vt:lpstr>Презентация PowerPoint</vt:lpstr>
      <vt:lpstr>Закон сохранения массы вещества</vt:lpstr>
      <vt:lpstr>Презентация PowerPoint</vt:lpstr>
      <vt:lpstr>Презентация PowerPoint</vt:lpstr>
      <vt:lpstr>Дальтониды и Бертоллиды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Вещества молекулярного и немолекулярного строения.  Закон постоянства состава вещества</dc:title>
  <dc:creator>Admin</dc:creator>
  <cp:lastModifiedBy>user</cp:lastModifiedBy>
  <cp:revision>140</cp:revision>
  <dcterms:created xsi:type="dcterms:W3CDTF">2004-02-11T14:41:34Z</dcterms:created>
  <dcterms:modified xsi:type="dcterms:W3CDTF">2017-02-28T11:16:26Z</dcterms:modified>
</cp:coreProperties>
</file>